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9.jpg" ContentType="image/png"/>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9" r:id="rId2"/>
    <p:sldId id="267" r:id="rId3"/>
    <p:sldId id="260" r:id="rId4"/>
    <p:sldId id="261" r:id="rId5"/>
    <p:sldId id="268" r:id="rId6"/>
    <p:sldId id="256" r:id="rId7"/>
    <p:sldId id="263" r:id="rId8"/>
    <p:sldId id="264" r:id="rId9"/>
    <p:sldId id="257" r:id="rId10"/>
    <p:sldId id="258" r:id="rId11"/>
    <p:sldId id="262" r:id="rId12"/>
    <p:sldId id="265" r:id="rId13"/>
    <p:sldId id="266"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8223" autoAdjust="0"/>
  </p:normalViewPr>
  <p:slideViewPr>
    <p:cSldViewPr snapToGrid="0">
      <p:cViewPr varScale="1">
        <p:scale>
          <a:sx n="29" d="100"/>
          <a:sy n="29" d="100"/>
        </p:scale>
        <p:origin x="46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9A91C4-5EF6-4DEB-8373-AA78F2138D3B}" type="datetimeFigureOut">
              <a:rPr lang="en-US" smtClean="0"/>
              <a:t>6/27/2019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A05B84-C593-4EFA-B511-1A9BB2512E72}" type="slidenum">
              <a:rPr lang="en-US" smtClean="0"/>
              <a:t>‹#›</a:t>
            </a:fld>
            <a:endParaRPr lang="en-US"/>
          </a:p>
        </p:txBody>
      </p:sp>
    </p:spTree>
    <p:extLst>
      <p:ext uri="{BB962C8B-B14F-4D97-AF65-F5344CB8AC3E}">
        <p14:creationId xmlns:p14="http://schemas.microsoft.com/office/powerpoint/2010/main" val="2220823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point of risk management as a whole organization within Statoil is to </a:t>
            </a:r>
          </a:p>
          <a:p>
            <a:pPr lvl="1"/>
            <a:r>
              <a:rPr lang="en-US" dirty="0" smtClean="0"/>
              <a:t>Create value</a:t>
            </a:r>
          </a:p>
          <a:p>
            <a:pPr lvl="1"/>
            <a:r>
              <a:rPr lang="en-US" dirty="0" smtClean="0"/>
              <a:t>Avoid accidents – keeping people and the environment safe – </a:t>
            </a:r>
            <a:r>
              <a:rPr lang="en-US" dirty="0" err="1" smtClean="0"/>
              <a:t>pg</a:t>
            </a:r>
            <a:r>
              <a:rPr lang="en-US" dirty="0" smtClean="0"/>
              <a:t> 61</a:t>
            </a:r>
          </a:p>
          <a:p>
            <a:r>
              <a:rPr lang="en-US" dirty="0" smtClean="0"/>
              <a:t>Initially ERM was lead as a finance objective which expanded to a company wide integration of thought- </a:t>
            </a:r>
            <a:r>
              <a:rPr lang="en-US" dirty="0" err="1" smtClean="0"/>
              <a:t>pg</a:t>
            </a:r>
            <a:r>
              <a:rPr lang="en-US" dirty="0" smtClean="0"/>
              <a:t> 61</a:t>
            </a:r>
          </a:p>
          <a:p>
            <a:r>
              <a:rPr lang="en-US" dirty="0" err="1" smtClean="0"/>
              <a:t>Statiol</a:t>
            </a:r>
            <a:r>
              <a:rPr lang="en-US" dirty="0" smtClean="0"/>
              <a:t> ERM captures both downside risk and upside risk using the risk map- </a:t>
            </a:r>
            <a:r>
              <a:rPr lang="en-US" dirty="0" err="1" smtClean="0"/>
              <a:t>pg</a:t>
            </a:r>
            <a:r>
              <a:rPr lang="en-US" dirty="0" smtClean="0"/>
              <a:t> 62</a:t>
            </a:r>
          </a:p>
          <a:p>
            <a:r>
              <a:rPr lang="en-US" dirty="0" smtClean="0"/>
              <a:t>ERM keeps the perspective that the company as a whole should rule in practical situations where different individuals and business units may have differing views on how to proceed. </a:t>
            </a:r>
            <a:r>
              <a:rPr lang="en-US" dirty="0" err="1" smtClean="0"/>
              <a:t>pg</a:t>
            </a:r>
            <a:r>
              <a:rPr lang="en-US" dirty="0" smtClean="0"/>
              <a:t> 64</a:t>
            </a:r>
          </a:p>
          <a:p>
            <a:pPr lvl="1"/>
            <a:r>
              <a:rPr lang="en-US" dirty="0" smtClean="0"/>
              <a:t>It is crucial that change is not resisted to ensure ERM does not become an island, or an isolated process whose outputs are opinions that are largely ignored by decision makers. </a:t>
            </a:r>
            <a:r>
              <a:rPr lang="en-US" dirty="0" err="1" smtClean="0"/>
              <a:t>pg</a:t>
            </a:r>
            <a:r>
              <a:rPr lang="en-US" dirty="0" smtClean="0"/>
              <a:t> 59</a:t>
            </a:r>
          </a:p>
          <a:p>
            <a:r>
              <a:rPr lang="en-US" dirty="0" smtClean="0"/>
              <a:t>ERM should be inclusive of the firms future performance, financial performance risk, and financial statement reporting – </a:t>
            </a:r>
            <a:r>
              <a:rPr lang="en-US" dirty="0" err="1" smtClean="0"/>
              <a:t>pg</a:t>
            </a:r>
            <a:r>
              <a:rPr lang="en-US" dirty="0" smtClean="0"/>
              <a:t> 68</a:t>
            </a:r>
            <a:endParaRPr lang="en-US" dirty="0"/>
          </a:p>
        </p:txBody>
      </p:sp>
      <p:sp>
        <p:nvSpPr>
          <p:cNvPr id="4" name="Slide Number Placeholder 3"/>
          <p:cNvSpPr>
            <a:spLocks noGrp="1"/>
          </p:cNvSpPr>
          <p:nvPr>
            <p:ph type="sldNum" sz="quarter" idx="10"/>
          </p:nvPr>
        </p:nvSpPr>
        <p:spPr/>
        <p:txBody>
          <a:bodyPr/>
          <a:lstStyle/>
          <a:p>
            <a:fld id="{7EA05B84-C593-4EFA-B511-1A9BB2512E72}" type="slidenum">
              <a:rPr lang="en-US" smtClean="0"/>
              <a:t>3</a:t>
            </a:fld>
            <a:endParaRPr lang="en-US"/>
          </a:p>
        </p:txBody>
      </p:sp>
    </p:spTree>
    <p:extLst>
      <p:ext uri="{BB962C8B-B14F-4D97-AF65-F5344CB8AC3E}">
        <p14:creationId xmlns:p14="http://schemas.microsoft.com/office/powerpoint/2010/main" val="3682326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Company core focus was on ERM and not enterprise compliance management – </a:t>
            </a:r>
            <a:r>
              <a:rPr lang="en-US" dirty="0" err="1" smtClean="0"/>
              <a:t>pg</a:t>
            </a:r>
            <a:r>
              <a:rPr lang="en-US" dirty="0" smtClean="0"/>
              <a:t> 40</a:t>
            </a:r>
          </a:p>
          <a:p>
            <a:r>
              <a:rPr lang="en-US" dirty="0" smtClean="0"/>
              <a:t>Object of ERM was to provide the company with a proven, sustainable framework to proactively understand and deal with complex business risks, both tangible and intangible, existing and emerging, across the entire organization. – page 42</a:t>
            </a:r>
          </a:p>
          <a:p>
            <a:r>
              <a:rPr lang="en-US" dirty="0" smtClean="0"/>
              <a:t>Viewing risk as an opportunity meant a cultural shift for the whole organization– page 42</a:t>
            </a:r>
          </a:p>
          <a:p>
            <a:r>
              <a:rPr lang="en-US" dirty="0" smtClean="0"/>
              <a:t>Mars ERM system began by having summary workshops across country focused on teams. A facilitator was used and a risk profile scoring system that integrated a 5 color coding system that eventually was a company-wide reporting system- page 41-47</a:t>
            </a:r>
          </a:p>
          <a:p>
            <a:r>
              <a:rPr lang="en-US" dirty="0" smtClean="0"/>
              <a:t>A ERM Dashboard template was created which was required to be updated on a quarterly basis of initiatives by risk followed by timely quarterly tracking– page 48 &amp; 49</a:t>
            </a:r>
          </a:p>
          <a:p>
            <a:r>
              <a:rPr lang="en-US" dirty="0" smtClean="0"/>
              <a:t>Output of the ERM workshops produced both quantitative and qualitative data, as well as tangible and intangible risks. These included operational, supply chain, and human resources risks. The human recourses issues rose to be near the top of the list priority throughout the Mars world footprint – page 52 &amp; 53</a:t>
            </a:r>
          </a:p>
          <a:p>
            <a:r>
              <a:rPr lang="en-US" dirty="0" smtClean="0"/>
              <a:t>Signing accountability to specific actions of resolution of risks was found to be crucial for completion of the tasks – page 84</a:t>
            </a:r>
            <a:endParaRPr lang="en-US" dirty="0"/>
          </a:p>
        </p:txBody>
      </p:sp>
      <p:sp>
        <p:nvSpPr>
          <p:cNvPr id="4" name="Slide Number Placeholder 3"/>
          <p:cNvSpPr>
            <a:spLocks noGrp="1"/>
          </p:cNvSpPr>
          <p:nvPr>
            <p:ph type="sldNum" sz="quarter" idx="10"/>
          </p:nvPr>
        </p:nvSpPr>
        <p:spPr/>
        <p:txBody>
          <a:bodyPr/>
          <a:lstStyle/>
          <a:p>
            <a:fld id="{7EA05B84-C593-4EFA-B511-1A9BB2512E72}" type="slidenum">
              <a:rPr lang="en-US" smtClean="0"/>
              <a:t>7</a:t>
            </a:fld>
            <a:endParaRPr lang="en-US"/>
          </a:p>
        </p:txBody>
      </p:sp>
    </p:spTree>
    <p:extLst>
      <p:ext uri="{BB962C8B-B14F-4D97-AF65-F5344CB8AC3E}">
        <p14:creationId xmlns:p14="http://schemas.microsoft.com/office/powerpoint/2010/main" val="2810632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Ensured the ERM program aligned with company approved principles</a:t>
            </a:r>
          </a:p>
          <a:p>
            <a:r>
              <a:rPr lang="en-US" dirty="0" smtClean="0"/>
              <a:t>Focused on achieving operational and strategic objectives integrated with ERM. </a:t>
            </a:r>
            <a:r>
              <a:rPr lang="en-US" u="sng" dirty="0" smtClean="0"/>
              <a:t>Compliance was not addressed </a:t>
            </a:r>
            <a:r>
              <a:rPr lang="en-US" dirty="0" smtClean="0"/>
              <a:t>and was left to a different department. However, all information was shared with compliance</a:t>
            </a:r>
          </a:p>
          <a:p>
            <a:r>
              <a:rPr lang="en-US" dirty="0" smtClean="0"/>
              <a:t>Evolution was the focus and not revolution, thus change management was a slow progression over years and evolved a continuous improvement process</a:t>
            </a:r>
          </a:p>
          <a:p>
            <a:r>
              <a:rPr lang="en-US" dirty="0" smtClean="0"/>
              <a:t>Flexibility was a key component of success. Rigidity was not allowed in developing workshops and updating processes so that they best met unit needs. The program had a demand for services as opposed to a push of services mentality</a:t>
            </a:r>
          </a:p>
          <a:p>
            <a:r>
              <a:rPr lang="en-US" dirty="0" smtClean="0"/>
              <a:t>The ERM process proved to be a good identifier of talent and opportunity for associate development within the organization</a:t>
            </a:r>
          </a:p>
          <a:p>
            <a:r>
              <a:rPr lang="en-US" dirty="0" smtClean="0"/>
              <a:t>ERM team never compromised what it could deliver. Realistic objectives were set on rollout and gained senior management support immediately from the beginning</a:t>
            </a:r>
          </a:p>
          <a:p>
            <a:r>
              <a:rPr lang="en-US" dirty="0" smtClean="0"/>
              <a:t>Periodic surveys were engaged and conducted through various teams and levels of the organization to allow continuous improvement</a:t>
            </a:r>
          </a:p>
          <a:p>
            <a:endParaRPr lang="en-US" dirty="0"/>
          </a:p>
        </p:txBody>
      </p:sp>
      <p:sp>
        <p:nvSpPr>
          <p:cNvPr id="4" name="Slide Number Placeholder 3"/>
          <p:cNvSpPr>
            <a:spLocks noGrp="1"/>
          </p:cNvSpPr>
          <p:nvPr>
            <p:ph type="sldNum" sz="quarter" idx="10"/>
          </p:nvPr>
        </p:nvSpPr>
        <p:spPr/>
        <p:txBody>
          <a:bodyPr/>
          <a:lstStyle/>
          <a:p>
            <a:fld id="{7EA05B84-C593-4EFA-B511-1A9BB2512E72}" type="slidenum">
              <a:rPr lang="en-US" smtClean="0"/>
              <a:t>8</a:t>
            </a:fld>
            <a:endParaRPr lang="en-US"/>
          </a:p>
        </p:txBody>
      </p:sp>
    </p:spTree>
    <p:extLst>
      <p:ext uri="{BB962C8B-B14F-4D97-AF65-F5344CB8AC3E}">
        <p14:creationId xmlns:p14="http://schemas.microsoft.com/office/powerpoint/2010/main" val="2587303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Risk relates to the possibility of an unexpected outcome and is inherent in every organization – </a:t>
            </a:r>
            <a:r>
              <a:rPr lang="en-US" dirty="0" err="1" smtClean="0"/>
              <a:t>pg</a:t>
            </a:r>
            <a:r>
              <a:rPr lang="en-US" dirty="0" smtClean="0"/>
              <a:t> 400</a:t>
            </a:r>
          </a:p>
          <a:p>
            <a:r>
              <a:rPr lang="en-US" dirty="0" smtClean="0"/>
              <a:t>Risk = volatility. It is measured by a standard deviation – </a:t>
            </a:r>
            <a:r>
              <a:rPr lang="en-US" dirty="0" err="1" smtClean="0"/>
              <a:t>pg</a:t>
            </a:r>
            <a:r>
              <a:rPr lang="en-US" dirty="0" smtClean="0"/>
              <a:t> 400</a:t>
            </a:r>
          </a:p>
          <a:p>
            <a:r>
              <a:rPr lang="en-US" dirty="0" smtClean="0"/>
              <a:t>Measurement of risk tied to downside movement is called </a:t>
            </a:r>
            <a:r>
              <a:rPr lang="en-US" dirty="0" err="1" smtClean="0"/>
              <a:t>VaR</a:t>
            </a:r>
            <a:r>
              <a:rPr lang="en-US" dirty="0" smtClean="0"/>
              <a:t> and is an integral comparison to generate a single probabilistic statement based upon portfolio risk – </a:t>
            </a:r>
            <a:r>
              <a:rPr lang="en-US" dirty="0" err="1" smtClean="0"/>
              <a:t>pg</a:t>
            </a:r>
            <a:r>
              <a:rPr lang="en-US" dirty="0" smtClean="0"/>
              <a:t> 400</a:t>
            </a:r>
          </a:p>
          <a:p>
            <a:pPr lvl="1"/>
            <a:r>
              <a:rPr lang="en-US" dirty="0" smtClean="0"/>
              <a:t>It is the likelihood and magnitude of impact of events or circumstances for the firm’s objective, including both risks and opportunities – </a:t>
            </a:r>
            <a:r>
              <a:rPr lang="en-US" dirty="0" err="1" smtClean="0"/>
              <a:t>pg</a:t>
            </a:r>
            <a:r>
              <a:rPr lang="en-US" dirty="0" smtClean="0"/>
              <a:t> 400</a:t>
            </a:r>
          </a:p>
          <a:p>
            <a:r>
              <a:rPr lang="en-US" dirty="0" err="1" smtClean="0"/>
              <a:t>Var</a:t>
            </a:r>
            <a:r>
              <a:rPr lang="en-US" dirty="0" smtClean="0"/>
              <a:t> summarizes the worst loss over a target horizon within a given level of confidence –</a:t>
            </a:r>
            <a:r>
              <a:rPr lang="en-US" dirty="0" err="1" smtClean="0"/>
              <a:t>pg</a:t>
            </a:r>
            <a:r>
              <a:rPr lang="en-US" dirty="0" smtClean="0"/>
              <a:t> 400</a:t>
            </a:r>
          </a:p>
          <a:p>
            <a:r>
              <a:rPr lang="en-US" dirty="0" err="1" smtClean="0"/>
              <a:t>Var</a:t>
            </a:r>
            <a:r>
              <a:rPr lang="en-US" dirty="0" smtClean="0"/>
              <a:t> has three methods of calculation: historical, parametric, and monte </a:t>
            </a:r>
            <a:r>
              <a:rPr lang="en-US" dirty="0" err="1" smtClean="0"/>
              <a:t>carlo</a:t>
            </a:r>
            <a:r>
              <a:rPr lang="en-US" dirty="0" smtClean="0"/>
              <a:t> – </a:t>
            </a:r>
            <a:r>
              <a:rPr lang="en-US" dirty="0" err="1" smtClean="0"/>
              <a:t>pg</a:t>
            </a:r>
            <a:r>
              <a:rPr lang="en-US" dirty="0" smtClean="0"/>
              <a:t> 401</a:t>
            </a:r>
          </a:p>
          <a:p>
            <a:endParaRPr lang="en-US" dirty="0"/>
          </a:p>
        </p:txBody>
      </p:sp>
      <p:sp>
        <p:nvSpPr>
          <p:cNvPr id="4" name="Slide Number Placeholder 3"/>
          <p:cNvSpPr>
            <a:spLocks noGrp="1"/>
          </p:cNvSpPr>
          <p:nvPr>
            <p:ph type="sldNum" sz="quarter" idx="10"/>
          </p:nvPr>
        </p:nvSpPr>
        <p:spPr/>
        <p:txBody>
          <a:bodyPr/>
          <a:lstStyle/>
          <a:p>
            <a:fld id="{7EA05B84-C593-4EFA-B511-1A9BB2512E72}" type="slidenum">
              <a:rPr lang="en-US" smtClean="0"/>
              <a:t>11</a:t>
            </a:fld>
            <a:endParaRPr lang="en-US"/>
          </a:p>
        </p:txBody>
      </p:sp>
    </p:spTree>
    <p:extLst>
      <p:ext uri="{BB962C8B-B14F-4D97-AF65-F5344CB8AC3E}">
        <p14:creationId xmlns:p14="http://schemas.microsoft.com/office/powerpoint/2010/main" val="1634369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Advantages</a:t>
            </a:r>
          </a:p>
          <a:p>
            <a:pPr lvl="1"/>
            <a:r>
              <a:rPr lang="en-US" dirty="0" smtClean="0"/>
              <a:t>Measure of total risk in one number that is fairly easy to understand</a:t>
            </a:r>
          </a:p>
          <a:p>
            <a:pPr lvl="1"/>
            <a:r>
              <a:rPr lang="en-US" dirty="0" smtClean="0"/>
              <a:t>Applicable to portfolio comparisons of volatility in a dollar value</a:t>
            </a:r>
          </a:p>
          <a:p>
            <a:pPr lvl="1"/>
            <a:r>
              <a:rPr lang="en-US" dirty="0" smtClean="0"/>
              <a:t>Comparisons can be made between the portfolio and the market</a:t>
            </a:r>
          </a:p>
          <a:p>
            <a:r>
              <a:rPr lang="en-US" dirty="0" smtClean="0"/>
              <a:t>Disadvantages</a:t>
            </a:r>
          </a:p>
          <a:p>
            <a:pPr lvl="1"/>
            <a:r>
              <a:rPr lang="en-US" dirty="0" err="1" smtClean="0"/>
              <a:t>VaR</a:t>
            </a:r>
            <a:r>
              <a:rPr lang="en-US" dirty="0" smtClean="0"/>
              <a:t> is somewhat of an untested model</a:t>
            </a:r>
          </a:p>
          <a:p>
            <a:pPr lvl="1"/>
            <a:r>
              <a:rPr lang="en-US" dirty="0" smtClean="0"/>
              <a:t>It could provide a false sense of security </a:t>
            </a:r>
          </a:p>
          <a:p>
            <a:pPr lvl="2"/>
            <a:r>
              <a:rPr lang="en-US" dirty="0" smtClean="0"/>
              <a:t>It does not give the absolute downside of the risk and thus gives a false sense of security</a:t>
            </a:r>
          </a:p>
          <a:p>
            <a:pPr lvl="1"/>
            <a:r>
              <a:rPr lang="en-US" dirty="0" err="1" smtClean="0"/>
              <a:t>VaR</a:t>
            </a:r>
            <a:r>
              <a:rPr lang="en-US" dirty="0" smtClean="0"/>
              <a:t> is not a worst case scenario or a maximum tolerable loss calculation and can be easily misunderstood</a:t>
            </a:r>
          </a:p>
          <a:p>
            <a:r>
              <a:rPr lang="en-US" dirty="0" smtClean="0"/>
              <a:t>The calculation should be used in conjunction with other ERM calculations and is only one point on a ERM dashboard or risk management system</a:t>
            </a:r>
            <a:endParaRPr lang="en-US" dirty="0"/>
          </a:p>
        </p:txBody>
      </p:sp>
      <p:sp>
        <p:nvSpPr>
          <p:cNvPr id="4" name="Slide Number Placeholder 3"/>
          <p:cNvSpPr>
            <a:spLocks noGrp="1"/>
          </p:cNvSpPr>
          <p:nvPr>
            <p:ph type="sldNum" sz="quarter" idx="10"/>
          </p:nvPr>
        </p:nvSpPr>
        <p:spPr/>
        <p:txBody>
          <a:bodyPr/>
          <a:lstStyle/>
          <a:p>
            <a:fld id="{7EA05B84-C593-4EFA-B511-1A9BB2512E72}" type="slidenum">
              <a:rPr lang="en-US" smtClean="0"/>
              <a:t>12</a:t>
            </a:fld>
            <a:endParaRPr lang="en-US"/>
          </a:p>
        </p:txBody>
      </p:sp>
    </p:spTree>
    <p:extLst>
      <p:ext uri="{BB962C8B-B14F-4D97-AF65-F5344CB8AC3E}">
        <p14:creationId xmlns:p14="http://schemas.microsoft.com/office/powerpoint/2010/main" val="3177976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C9356F-8736-44C7-8CC2-8BC8B40A6A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61AD402B-61F6-4ED0-8C32-9061DC8F68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5E6A33AB-0A56-4DE6-9878-98FEEA0D4693}"/>
              </a:ext>
            </a:extLst>
          </p:cNvPr>
          <p:cNvSpPr>
            <a:spLocks noGrp="1"/>
          </p:cNvSpPr>
          <p:nvPr>
            <p:ph type="dt" sz="half" idx="10"/>
          </p:nvPr>
        </p:nvSpPr>
        <p:spPr/>
        <p:txBody>
          <a:bodyPr/>
          <a:lstStyle/>
          <a:p>
            <a:fld id="{BAB5B48E-83A0-4E08-A31F-C939A7B3F2B7}" type="datetimeFigureOut">
              <a:rPr lang="en-US" smtClean="0"/>
              <a:t>6/27/2019</a:t>
            </a:fld>
            <a:endParaRPr lang="en-US"/>
          </a:p>
        </p:txBody>
      </p:sp>
      <p:sp>
        <p:nvSpPr>
          <p:cNvPr id="5" name="Footer Placeholder 4">
            <a:extLst>
              <a:ext uri="{FF2B5EF4-FFF2-40B4-BE49-F238E27FC236}">
                <a16:creationId xmlns="" xmlns:a16="http://schemas.microsoft.com/office/drawing/2014/main" id="{F8DEF90F-D524-456E-B9A8-6A76077AFC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B0A929E-EB41-43E9-BFA3-FBD25AC15161}"/>
              </a:ext>
            </a:extLst>
          </p:cNvPr>
          <p:cNvSpPr>
            <a:spLocks noGrp="1"/>
          </p:cNvSpPr>
          <p:nvPr>
            <p:ph type="sldNum" sz="quarter" idx="12"/>
          </p:nvPr>
        </p:nvSpPr>
        <p:spPr/>
        <p:txBody>
          <a:bodyPr/>
          <a:lstStyle/>
          <a:p>
            <a:fld id="{F0E9A5C2-E3F8-4878-BFBD-6ACE681DF520}" type="slidenum">
              <a:rPr lang="en-US" smtClean="0"/>
              <a:t>‹#›</a:t>
            </a:fld>
            <a:endParaRPr lang="en-US"/>
          </a:p>
        </p:txBody>
      </p:sp>
    </p:spTree>
    <p:extLst>
      <p:ext uri="{BB962C8B-B14F-4D97-AF65-F5344CB8AC3E}">
        <p14:creationId xmlns:p14="http://schemas.microsoft.com/office/powerpoint/2010/main" val="855877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63F8C87-9E83-401C-91F9-60C6CF372E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1C539D8-6647-4810-A475-2940ED91E9F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4D2E339-B09A-47BC-9438-A44BF253E054}"/>
              </a:ext>
            </a:extLst>
          </p:cNvPr>
          <p:cNvSpPr>
            <a:spLocks noGrp="1"/>
          </p:cNvSpPr>
          <p:nvPr>
            <p:ph type="dt" sz="half" idx="10"/>
          </p:nvPr>
        </p:nvSpPr>
        <p:spPr/>
        <p:txBody>
          <a:bodyPr/>
          <a:lstStyle/>
          <a:p>
            <a:fld id="{BAB5B48E-83A0-4E08-A31F-C939A7B3F2B7}" type="datetimeFigureOut">
              <a:rPr lang="en-US" smtClean="0"/>
              <a:t>6/27/2019</a:t>
            </a:fld>
            <a:endParaRPr lang="en-US"/>
          </a:p>
        </p:txBody>
      </p:sp>
      <p:sp>
        <p:nvSpPr>
          <p:cNvPr id="5" name="Footer Placeholder 4">
            <a:extLst>
              <a:ext uri="{FF2B5EF4-FFF2-40B4-BE49-F238E27FC236}">
                <a16:creationId xmlns="" xmlns:a16="http://schemas.microsoft.com/office/drawing/2014/main" id="{09B8BAF0-4C87-4103-A630-422479C42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72DC80A0-0521-42CB-891F-D5410755AE9B}"/>
              </a:ext>
            </a:extLst>
          </p:cNvPr>
          <p:cNvSpPr>
            <a:spLocks noGrp="1"/>
          </p:cNvSpPr>
          <p:nvPr>
            <p:ph type="sldNum" sz="quarter" idx="12"/>
          </p:nvPr>
        </p:nvSpPr>
        <p:spPr/>
        <p:txBody>
          <a:bodyPr/>
          <a:lstStyle/>
          <a:p>
            <a:fld id="{F0E9A5C2-E3F8-4878-BFBD-6ACE681DF520}" type="slidenum">
              <a:rPr lang="en-US" smtClean="0"/>
              <a:t>‹#›</a:t>
            </a:fld>
            <a:endParaRPr lang="en-US"/>
          </a:p>
        </p:txBody>
      </p:sp>
    </p:spTree>
    <p:extLst>
      <p:ext uri="{BB962C8B-B14F-4D97-AF65-F5344CB8AC3E}">
        <p14:creationId xmlns:p14="http://schemas.microsoft.com/office/powerpoint/2010/main" val="475321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4EE7A9-F3D7-4027-AF2B-E16D98C723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61A64F05-B5EE-49F1-BEAC-50689F54F9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358FFF36-3D13-480D-AF19-F6758E37914A}"/>
              </a:ext>
            </a:extLst>
          </p:cNvPr>
          <p:cNvSpPr>
            <a:spLocks noGrp="1"/>
          </p:cNvSpPr>
          <p:nvPr>
            <p:ph type="dt" sz="half" idx="10"/>
          </p:nvPr>
        </p:nvSpPr>
        <p:spPr/>
        <p:txBody>
          <a:bodyPr/>
          <a:lstStyle/>
          <a:p>
            <a:fld id="{BAB5B48E-83A0-4E08-A31F-C939A7B3F2B7}" type="datetimeFigureOut">
              <a:rPr lang="en-US" smtClean="0"/>
              <a:t>6/27/2019</a:t>
            </a:fld>
            <a:endParaRPr lang="en-US"/>
          </a:p>
        </p:txBody>
      </p:sp>
      <p:sp>
        <p:nvSpPr>
          <p:cNvPr id="5" name="Footer Placeholder 4">
            <a:extLst>
              <a:ext uri="{FF2B5EF4-FFF2-40B4-BE49-F238E27FC236}">
                <a16:creationId xmlns="" xmlns:a16="http://schemas.microsoft.com/office/drawing/2014/main" id="{9EF548FC-F555-4165-89BF-EE84F3CCE6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29AC32A-DDF6-4F28-AF2E-CBA2F9280034}"/>
              </a:ext>
            </a:extLst>
          </p:cNvPr>
          <p:cNvSpPr>
            <a:spLocks noGrp="1"/>
          </p:cNvSpPr>
          <p:nvPr>
            <p:ph type="sldNum" sz="quarter" idx="12"/>
          </p:nvPr>
        </p:nvSpPr>
        <p:spPr/>
        <p:txBody>
          <a:bodyPr/>
          <a:lstStyle/>
          <a:p>
            <a:fld id="{F0E9A5C2-E3F8-4878-BFBD-6ACE681DF520}" type="slidenum">
              <a:rPr lang="en-US" smtClean="0"/>
              <a:t>‹#›</a:t>
            </a:fld>
            <a:endParaRPr lang="en-US"/>
          </a:p>
        </p:txBody>
      </p:sp>
    </p:spTree>
    <p:extLst>
      <p:ext uri="{BB962C8B-B14F-4D97-AF65-F5344CB8AC3E}">
        <p14:creationId xmlns:p14="http://schemas.microsoft.com/office/powerpoint/2010/main" val="1425033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E389FAE-202F-4C61-9335-572BEBECF3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6BADA70A-C796-4EAD-BB8B-B2A9528D841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4803BD0B-F21D-4071-B8C6-135D72D7783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491FF6F6-099D-4673-B84D-DF55A5BA5E03}"/>
              </a:ext>
            </a:extLst>
          </p:cNvPr>
          <p:cNvSpPr>
            <a:spLocks noGrp="1"/>
          </p:cNvSpPr>
          <p:nvPr>
            <p:ph type="dt" sz="half" idx="10"/>
          </p:nvPr>
        </p:nvSpPr>
        <p:spPr/>
        <p:txBody>
          <a:bodyPr/>
          <a:lstStyle/>
          <a:p>
            <a:fld id="{BAB5B48E-83A0-4E08-A31F-C939A7B3F2B7}" type="datetimeFigureOut">
              <a:rPr lang="en-US" smtClean="0"/>
              <a:t>6/27/2019</a:t>
            </a:fld>
            <a:endParaRPr lang="en-US"/>
          </a:p>
        </p:txBody>
      </p:sp>
      <p:sp>
        <p:nvSpPr>
          <p:cNvPr id="6" name="Footer Placeholder 5">
            <a:extLst>
              <a:ext uri="{FF2B5EF4-FFF2-40B4-BE49-F238E27FC236}">
                <a16:creationId xmlns="" xmlns:a16="http://schemas.microsoft.com/office/drawing/2014/main" id="{B1C1811E-20FF-44CF-A4C4-71EA2B2954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2E1DBD35-2EDD-4FBF-9B0F-8467B6E59CD9}"/>
              </a:ext>
            </a:extLst>
          </p:cNvPr>
          <p:cNvSpPr>
            <a:spLocks noGrp="1"/>
          </p:cNvSpPr>
          <p:nvPr>
            <p:ph type="sldNum" sz="quarter" idx="12"/>
          </p:nvPr>
        </p:nvSpPr>
        <p:spPr/>
        <p:txBody>
          <a:bodyPr/>
          <a:lstStyle/>
          <a:p>
            <a:fld id="{F0E9A5C2-E3F8-4878-BFBD-6ACE681DF520}" type="slidenum">
              <a:rPr lang="en-US" smtClean="0"/>
              <a:t>‹#›</a:t>
            </a:fld>
            <a:endParaRPr lang="en-US"/>
          </a:p>
        </p:txBody>
      </p:sp>
    </p:spTree>
    <p:extLst>
      <p:ext uri="{BB962C8B-B14F-4D97-AF65-F5344CB8AC3E}">
        <p14:creationId xmlns:p14="http://schemas.microsoft.com/office/powerpoint/2010/main" val="118975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EB222D-28C2-40D7-B015-BF230ACF92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EA04EFEC-5A73-422B-800E-17B20A8CAC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B9BE2BC7-8540-4539-B872-3874CCB565C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5E5214A7-7B9D-46CC-8C62-365F95EAA5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F5F14F08-9C89-4C07-AF87-322962F6385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6DE52975-D327-40B3-9159-4A3B6E5DEA3F}"/>
              </a:ext>
            </a:extLst>
          </p:cNvPr>
          <p:cNvSpPr>
            <a:spLocks noGrp="1"/>
          </p:cNvSpPr>
          <p:nvPr>
            <p:ph type="dt" sz="half" idx="10"/>
          </p:nvPr>
        </p:nvSpPr>
        <p:spPr/>
        <p:txBody>
          <a:bodyPr/>
          <a:lstStyle/>
          <a:p>
            <a:fld id="{BAB5B48E-83A0-4E08-A31F-C939A7B3F2B7}" type="datetimeFigureOut">
              <a:rPr lang="en-US" smtClean="0"/>
              <a:t>6/27/2019</a:t>
            </a:fld>
            <a:endParaRPr lang="en-US"/>
          </a:p>
        </p:txBody>
      </p:sp>
      <p:sp>
        <p:nvSpPr>
          <p:cNvPr id="8" name="Footer Placeholder 7">
            <a:extLst>
              <a:ext uri="{FF2B5EF4-FFF2-40B4-BE49-F238E27FC236}">
                <a16:creationId xmlns="" xmlns:a16="http://schemas.microsoft.com/office/drawing/2014/main" id="{026E00E0-D1F2-4254-8573-54E9D2622E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56051742-AC3E-4E98-80F1-9B689A95AD0E}"/>
              </a:ext>
            </a:extLst>
          </p:cNvPr>
          <p:cNvSpPr>
            <a:spLocks noGrp="1"/>
          </p:cNvSpPr>
          <p:nvPr>
            <p:ph type="sldNum" sz="quarter" idx="12"/>
          </p:nvPr>
        </p:nvSpPr>
        <p:spPr/>
        <p:txBody>
          <a:bodyPr/>
          <a:lstStyle/>
          <a:p>
            <a:fld id="{F0E9A5C2-E3F8-4878-BFBD-6ACE681DF520}" type="slidenum">
              <a:rPr lang="en-US" smtClean="0"/>
              <a:t>‹#›</a:t>
            </a:fld>
            <a:endParaRPr lang="en-US"/>
          </a:p>
        </p:txBody>
      </p:sp>
    </p:spTree>
    <p:extLst>
      <p:ext uri="{BB962C8B-B14F-4D97-AF65-F5344CB8AC3E}">
        <p14:creationId xmlns:p14="http://schemas.microsoft.com/office/powerpoint/2010/main" val="2682286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D6290B-E511-47B7-B14D-673802FA61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08FCE2ED-95B7-44E2-AAED-73AAABA929CC}"/>
              </a:ext>
            </a:extLst>
          </p:cNvPr>
          <p:cNvSpPr>
            <a:spLocks noGrp="1"/>
          </p:cNvSpPr>
          <p:nvPr>
            <p:ph type="dt" sz="half" idx="10"/>
          </p:nvPr>
        </p:nvSpPr>
        <p:spPr/>
        <p:txBody>
          <a:bodyPr/>
          <a:lstStyle/>
          <a:p>
            <a:fld id="{BAB5B48E-83A0-4E08-A31F-C939A7B3F2B7}" type="datetimeFigureOut">
              <a:rPr lang="en-US" smtClean="0"/>
              <a:t>6/27/2019</a:t>
            </a:fld>
            <a:endParaRPr lang="en-US"/>
          </a:p>
        </p:txBody>
      </p:sp>
      <p:sp>
        <p:nvSpPr>
          <p:cNvPr id="4" name="Footer Placeholder 3">
            <a:extLst>
              <a:ext uri="{FF2B5EF4-FFF2-40B4-BE49-F238E27FC236}">
                <a16:creationId xmlns="" xmlns:a16="http://schemas.microsoft.com/office/drawing/2014/main" id="{815B13E2-250A-4120-9C33-BAA51C8C6B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7055E22E-DD16-439B-96B5-6F7669C2D88F}"/>
              </a:ext>
            </a:extLst>
          </p:cNvPr>
          <p:cNvSpPr>
            <a:spLocks noGrp="1"/>
          </p:cNvSpPr>
          <p:nvPr>
            <p:ph type="sldNum" sz="quarter" idx="12"/>
          </p:nvPr>
        </p:nvSpPr>
        <p:spPr/>
        <p:txBody>
          <a:bodyPr/>
          <a:lstStyle/>
          <a:p>
            <a:fld id="{F0E9A5C2-E3F8-4878-BFBD-6ACE681DF520}" type="slidenum">
              <a:rPr lang="en-US" smtClean="0"/>
              <a:t>‹#›</a:t>
            </a:fld>
            <a:endParaRPr lang="en-US"/>
          </a:p>
        </p:txBody>
      </p:sp>
    </p:spTree>
    <p:extLst>
      <p:ext uri="{BB962C8B-B14F-4D97-AF65-F5344CB8AC3E}">
        <p14:creationId xmlns:p14="http://schemas.microsoft.com/office/powerpoint/2010/main" val="4240894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7940ED87-AA01-4F25-85C4-0A7D4AFDAD5B}"/>
              </a:ext>
            </a:extLst>
          </p:cNvPr>
          <p:cNvSpPr>
            <a:spLocks noGrp="1"/>
          </p:cNvSpPr>
          <p:nvPr>
            <p:ph type="dt" sz="half" idx="10"/>
          </p:nvPr>
        </p:nvSpPr>
        <p:spPr/>
        <p:txBody>
          <a:bodyPr/>
          <a:lstStyle/>
          <a:p>
            <a:fld id="{BAB5B48E-83A0-4E08-A31F-C939A7B3F2B7}" type="datetimeFigureOut">
              <a:rPr lang="en-US" smtClean="0"/>
              <a:t>6/27/2019</a:t>
            </a:fld>
            <a:endParaRPr lang="en-US"/>
          </a:p>
        </p:txBody>
      </p:sp>
      <p:sp>
        <p:nvSpPr>
          <p:cNvPr id="3" name="Footer Placeholder 2">
            <a:extLst>
              <a:ext uri="{FF2B5EF4-FFF2-40B4-BE49-F238E27FC236}">
                <a16:creationId xmlns="" xmlns:a16="http://schemas.microsoft.com/office/drawing/2014/main" id="{FE8B3232-9EA5-4804-999D-F0176BFD35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ABDBDB4D-E214-4C2F-89F5-D689C6F0EC17}"/>
              </a:ext>
            </a:extLst>
          </p:cNvPr>
          <p:cNvSpPr>
            <a:spLocks noGrp="1"/>
          </p:cNvSpPr>
          <p:nvPr>
            <p:ph type="sldNum" sz="quarter" idx="12"/>
          </p:nvPr>
        </p:nvSpPr>
        <p:spPr/>
        <p:txBody>
          <a:bodyPr/>
          <a:lstStyle/>
          <a:p>
            <a:fld id="{F0E9A5C2-E3F8-4878-BFBD-6ACE681DF520}" type="slidenum">
              <a:rPr lang="en-US" smtClean="0"/>
              <a:t>‹#›</a:t>
            </a:fld>
            <a:endParaRPr lang="en-US"/>
          </a:p>
        </p:txBody>
      </p:sp>
    </p:spTree>
    <p:extLst>
      <p:ext uri="{BB962C8B-B14F-4D97-AF65-F5344CB8AC3E}">
        <p14:creationId xmlns:p14="http://schemas.microsoft.com/office/powerpoint/2010/main" val="534831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9072A9-8622-4367-8B3F-D9B06F1A31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5D9F8079-3144-46E8-A6A8-23F50B4FC1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BB2BF9B3-79D2-4E60-BB02-8743C32AB1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1463A0F5-4393-4781-B7FB-2F31ADAB8ED2}"/>
              </a:ext>
            </a:extLst>
          </p:cNvPr>
          <p:cNvSpPr>
            <a:spLocks noGrp="1"/>
          </p:cNvSpPr>
          <p:nvPr>
            <p:ph type="dt" sz="half" idx="10"/>
          </p:nvPr>
        </p:nvSpPr>
        <p:spPr/>
        <p:txBody>
          <a:bodyPr/>
          <a:lstStyle/>
          <a:p>
            <a:fld id="{BAB5B48E-83A0-4E08-A31F-C939A7B3F2B7}" type="datetimeFigureOut">
              <a:rPr lang="en-US" smtClean="0"/>
              <a:t>6/27/2019</a:t>
            </a:fld>
            <a:endParaRPr lang="en-US"/>
          </a:p>
        </p:txBody>
      </p:sp>
      <p:sp>
        <p:nvSpPr>
          <p:cNvPr id="6" name="Footer Placeholder 5">
            <a:extLst>
              <a:ext uri="{FF2B5EF4-FFF2-40B4-BE49-F238E27FC236}">
                <a16:creationId xmlns="" xmlns:a16="http://schemas.microsoft.com/office/drawing/2014/main" id="{BB09F1FD-658D-4305-BD78-2A1D287F31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F71F41B0-67D3-44F5-8016-47C6367167DB}"/>
              </a:ext>
            </a:extLst>
          </p:cNvPr>
          <p:cNvSpPr>
            <a:spLocks noGrp="1"/>
          </p:cNvSpPr>
          <p:nvPr>
            <p:ph type="sldNum" sz="quarter" idx="12"/>
          </p:nvPr>
        </p:nvSpPr>
        <p:spPr/>
        <p:txBody>
          <a:bodyPr/>
          <a:lstStyle/>
          <a:p>
            <a:fld id="{F0E9A5C2-E3F8-4878-BFBD-6ACE681DF520}" type="slidenum">
              <a:rPr lang="en-US" smtClean="0"/>
              <a:t>‹#›</a:t>
            </a:fld>
            <a:endParaRPr lang="en-US"/>
          </a:p>
        </p:txBody>
      </p:sp>
    </p:spTree>
    <p:extLst>
      <p:ext uri="{BB962C8B-B14F-4D97-AF65-F5344CB8AC3E}">
        <p14:creationId xmlns:p14="http://schemas.microsoft.com/office/powerpoint/2010/main" val="1058090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CD4491-02AA-4394-B76C-5F02377F51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93110DE0-0C51-4884-9F32-3D5C8224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02F1A003-8E07-4A97-8C90-0152B45097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4E89D554-D711-4D92-8E56-9D0A162CF9B0}"/>
              </a:ext>
            </a:extLst>
          </p:cNvPr>
          <p:cNvSpPr>
            <a:spLocks noGrp="1"/>
          </p:cNvSpPr>
          <p:nvPr>
            <p:ph type="dt" sz="half" idx="10"/>
          </p:nvPr>
        </p:nvSpPr>
        <p:spPr/>
        <p:txBody>
          <a:bodyPr/>
          <a:lstStyle/>
          <a:p>
            <a:fld id="{BAB5B48E-83A0-4E08-A31F-C939A7B3F2B7}" type="datetimeFigureOut">
              <a:rPr lang="en-US" smtClean="0"/>
              <a:t>6/27/2019</a:t>
            </a:fld>
            <a:endParaRPr lang="en-US"/>
          </a:p>
        </p:txBody>
      </p:sp>
      <p:sp>
        <p:nvSpPr>
          <p:cNvPr id="6" name="Footer Placeholder 5">
            <a:extLst>
              <a:ext uri="{FF2B5EF4-FFF2-40B4-BE49-F238E27FC236}">
                <a16:creationId xmlns="" xmlns:a16="http://schemas.microsoft.com/office/drawing/2014/main" id="{5C055D43-9157-46BE-B152-3FC61D7EE0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87D2B5BF-CC27-43FD-B7D6-1D9961BB4557}"/>
              </a:ext>
            </a:extLst>
          </p:cNvPr>
          <p:cNvSpPr>
            <a:spLocks noGrp="1"/>
          </p:cNvSpPr>
          <p:nvPr>
            <p:ph type="sldNum" sz="quarter" idx="12"/>
          </p:nvPr>
        </p:nvSpPr>
        <p:spPr/>
        <p:txBody>
          <a:bodyPr/>
          <a:lstStyle/>
          <a:p>
            <a:fld id="{F0E9A5C2-E3F8-4878-BFBD-6ACE681DF520}" type="slidenum">
              <a:rPr lang="en-US" smtClean="0"/>
              <a:t>‹#›</a:t>
            </a:fld>
            <a:endParaRPr lang="en-US"/>
          </a:p>
        </p:txBody>
      </p:sp>
    </p:spTree>
    <p:extLst>
      <p:ext uri="{BB962C8B-B14F-4D97-AF65-F5344CB8AC3E}">
        <p14:creationId xmlns:p14="http://schemas.microsoft.com/office/powerpoint/2010/main" val="1415280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A0B7D0-8282-4295-8511-332F28B1BD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92283C3D-CA9F-4C98-94B8-BAEE9A072C8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CC7D281B-0A3F-487F-B76C-5628A70E7073}"/>
              </a:ext>
            </a:extLst>
          </p:cNvPr>
          <p:cNvSpPr>
            <a:spLocks noGrp="1"/>
          </p:cNvSpPr>
          <p:nvPr>
            <p:ph type="dt" sz="half" idx="10"/>
          </p:nvPr>
        </p:nvSpPr>
        <p:spPr/>
        <p:txBody>
          <a:bodyPr/>
          <a:lstStyle/>
          <a:p>
            <a:fld id="{BAB5B48E-83A0-4E08-A31F-C939A7B3F2B7}" type="datetimeFigureOut">
              <a:rPr lang="en-US" smtClean="0"/>
              <a:t>6/27/2019</a:t>
            </a:fld>
            <a:endParaRPr lang="en-US"/>
          </a:p>
        </p:txBody>
      </p:sp>
      <p:sp>
        <p:nvSpPr>
          <p:cNvPr id="5" name="Footer Placeholder 4">
            <a:extLst>
              <a:ext uri="{FF2B5EF4-FFF2-40B4-BE49-F238E27FC236}">
                <a16:creationId xmlns="" xmlns:a16="http://schemas.microsoft.com/office/drawing/2014/main" id="{51175082-44FF-4C24-B3DA-AAF253C82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0F9CCD6-E6C7-4842-861C-BB59308FA67D}"/>
              </a:ext>
            </a:extLst>
          </p:cNvPr>
          <p:cNvSpPr>
            <a:spLocks noGrp="1"/>
          </p:cNvSpPr>
          <p:nvPr>
            <p:ph type="sldNum" sz="quarter" idx="12"/>
          </p:nvPr>
        </p:nvSpPr>
        <p:spPr/>
        <p:txBody>
          <a:bodyPr/>
          <a:lstStyle/>
          <a:p>
            <a:fld id="{F0E9A5C2-E3F8-4878-BFBD-6ACE681DF520}" type="slidenum">
              <a:rPr lang="en-US" smtClean="0"/>
              <a:t>‹#›</a:t>
            </a:fld>
            <a:endParaRPr lang="en-US"/>
          </a:p>
        </p:txBody>
      </p:sp>
    </p:spTree>
    <p:extLst>
      <p:ext uri="{BB962C8B-B14F-4D97-AF65-F5344CB8AC3E}">
        <p14:creationId xmlns:p14="http://schemas.microsoft.com/office/powerpoint/2010/main" val="2998208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C8876D0B-D07D-4F94-83EA-475D9050B41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F17AC7A1-E3E2-41E3-9B72-48B524EAB18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6783B5E2-98AA-49DF-8638-5DE4392413D6}"/>
              </a:ext>
            </a:extLst>
          </p:cNvPr>
          <p:cNvSpPr>
            <a:spLocks noGrp="1"/>
          </p:cNvSpPr>
          <p:nvPr>
            <p:ph type="dt" sz="half" idx="10"/>
          </p:nvPr>
        </p:nvSpPr>
        <p:spPr/>
        <p:txBody>
          <a:bodyPr/>
          <a:lstStyle/>
          <a:p>
            <a:fld id="{BAB5B48E-83A0-4E08-A31F-C939A7B3F2B7}" type="datetimeFigureOut">
              <a:rPr lang="en-US" smtClean="0"/>
              <a:t>6/27/2019</a:t>
            </a:fld>
            <a:endParaRPr lang="en-US"/>
          </a:p>
        </p:txBody>
      </p:sp>
      <p:sp>
        <p:nvSpPr>
          <p:cNvPr id="5" name="Footer Placeholder 4">
            <a:extLst>
              <a:ext uri="{FF2B5EF4-FFF2-40B4-BE49-F238E27FC236}">
                <a16:creationId xmlns="" xmlns:a16="http://schemas.microsoft.com/office/drawing/2014/main" id="{AC9CAC1A-5D7D-4282-AB99-8E98057D19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EB223052-12C6-46DC-A90E-375A3A725BC2}"/>
              </a:ext>
            </a:extLst>
          </p:cNvPr>
          <p:cNvSpPr>
            <a:spLocks noGrp="1"/>
          </p:cNvSpPr>
          <p:nvPr>
            <p:ph type="sldNum" sz="quarter" idx="12"/>
          </p:nvPr>
        </p:nvSpPr>
        <p:spPr/>
        <p:txBody>
          <a:bodyPr/>
          <a:lstStyle/>
          <a:p>
            <a:fld id="{F0E9A5C2-E3F8-4878-BFBD-6ACE681DF520}" type="slidenum">
              <a:rPr lang="en-US" smtClean="0"/>
              <a:t>‹#›</a:t>
            </a:fld>
            <a:endParaRPr lang="en-US"/>
          </a:p>
        </p:txBody>
      </p:sp>
    </p:spTree>
    <p:extLst>
      <p:ext uri="{BB962C8B-B14F-4D97-AF65-F5344CB8AC3E}">
        <p14:creationId xmlns:p14="http://schemas.microsoft.com/office/powerpoint/2010/main" val="3803538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3ECAD629-B733-451C-A09B-33DEDC608D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4093D457-36A4-4CB0-AB92-36450CF904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67328BD-1C41-4713-A350-4B7FDBA5AE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B5B48E-83A0-4E08-A31F-C939A7B3F2B7}" type="datetimeFigureOut">
              <a:rPr lang="en-US" smtClean="0"/>
              <a:t>6/27/2019</a:t>
            </a:fld>
            <a:endParaRPr lang="en-US"/>
          </a:p>
        </p:txBody>
      </p:sp>
      <p:sp>
        <p:nvSpPr>
          <p:cNvPr id="5" name="Footer Placeholder 4">
            <a:extLst>
              <a:ext uri="{FF2B5EF4-FFF2-40B4-BE49-F238E27FC236}">
                <a16:creationId xmlns="" xmlns:a16="http://schemas.microsoft.com/office/drawing/2014/main" id="{BF80EBF2-AA67-4ED8-8DFE-9DAFA59972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2AC464E1-02D5-4995-9266-D2FD2C6853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E9A5C2-E3F8-4878-BFBD-6ACE681DF520}" type="slidenum">
              <a:rPr lang="en-US" smtClean="0"/>
              <a:t>‹#›</a:t>
            </a:fld>
            <a:endParaRPr lang="en-US"/>
          </a:p>
        </p:txBody>
      </p:sp>
    </p:spTree>
    <p:extLst>
      <p:ext uri="{BB962C8B-B14F-4D97-AF65-F5344CB8AC3E}">
        <p14:creationId xmlns:p14="http://schemas.microsoft.com/office/powerpoint/2010/main" val="1027986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P-O3NIie3ck"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925ECB-0A8F-4972-A367-ADE06D6B024E}"/>
              </a:ext>
            </a:extLst>
          </p:cNvPr>
          <p:cNvSpPr>
            <a:spLocks noGrp="1"/>
          </p:cNvSpPr>
          <p:nvPr>
            <p:ph type="ctrTitle"/>
          </p:nvPr>
        </p:nvSpPr>
        <p:spPr>
          <a:xfrm>
            <a:off x="1524000" y="1122362"/>
            <a:ext cx="9144000" cy="3277359"/>
          </a:xfrm>
        </p:spPr>
        <p:txBody>
          <a:bodyPr/>
          <a:lstStyle/>
          <a:p>
            <a:r>
              <a:rPr lang="en-US" b="1" u="sng" dirty="0"/>
              <a:t>Chapter 4 – Value and Risk</a:t>
            </a:r>
            <a:endParaRPr lang="en-US" dirty="0"/>
          </a:p>
        </p:txBody>
      </p:sp>
    </p:spTree>
    <p:extLst>
      <p:ext uri="{BB962C8B-B14F-4D97-AF65-F5344CB8AC3E}">
        <p14:creationId xmlns:p14="http://schemas.microsoft.com/office/powerpoint/2010/main" val="2091936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10148E-4251-4AFA-908D-B7CE1400DA77}"/>
              </a:ext>
            </a:extLst>
          </p:cNvPr>
          <p:cNvSpPr>
            <a:spLocks noGrp="1"/>
          </p:cNvSpPr>
          <p:nvPr>
            <p:ph type="title"/>
          </p:nvPr>
        </p:nvSpPr>
        <p:spPr>
          <a:xfrm>
            <a:off x="838200" y="365125"/>
            <a:ext cx="10515600" cy="5253797"/>
          </a:xfrm>
        </p:spPr>
        <p:txBody>
          <a:bodyPr/>
          <a:lstStyle/>
          <a:p>
            <a:pPr algn="ctr"/>
            <a:r>
              <a:rPr lang="en-US" dirty="0"/>
              <a:t>Module 1 </a:t>
            </a:r>
            <a:br>
              <a:rPr lang="en-US" dirty="0"/>
            </a:br>
            <a:r>
              <a:rPr lang="en-US" dirty="0"/>
              <a:t>Value and Risk and VaR</a:t>
            </a:r>
          </a:p>
        </p:txBody>
      </p:sp>
    </p:spTree>
    <p:extLst>
      <p:ext uri="{BB962C8B-B14F-4D97-AF65-F5344CB8AC3E}">
        <p14:creationId xmlns:p14="http://schemas.microsoft.com/office/powerpoint/2010/main" val="144778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D9A9EB-D037-4039-BDC3-8D0FDDFE1E93}"/>
              </a:ext>
            </a:extLst>
          </p:cNvPr>
          <p:cNvSpPr>
            <a:spLocks noGrp="1"/>
          </p:cNvSpPr>
          <p:nvPr>
            <p:ph type="title"/>
          </p:nvPr>
        </p:nvSpPr>
        <p:spPr>
          <a:xfrm>
            <a:off x="1076740" y="105673"/>
            <a:ext cx="10515600" cy="1126780"/>
          </a:xfrm>
        </p:spPr>
        <p:txBody>
          <a:bodyPr/>
          <a:lstStyle/>
          <a:p>
            <a:pPr algn="ctr"/>
            <a:r>
              <a:rPr lang="en-US" dirty="0"/>
              <a:t>Statoil – An ERM Success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6741" y="1370247"/>
            <a:ext cx="9752276" cy="4535253"/>
          </a:xfrm>
        </p:spPr>
      </p:pic>
    </p:spTree>
    <p:extLst>
      <p:ext uri="{BB962C8B-B14F-4D97-AF65-F5344CB8AC3E}">
        <p14:creationId xmlns:p14="http://schemas.microsoft.com/office/powerpoint/2010/main" val="436880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D9A9EB-D037-4039-BDC3-8D0FDDFE1E93}"/>
              </a:ext>
            </a:extLst>
          </p:cNvPr>
          <p:cNvSpPr>
            <a:spLocks noGrp="1"/>
          </p:cNvSpPr>
          <p:nvPr>
            <p:ph type="title"/>
          </p:nvPr>
        </p:nvSpPr>
        <p:spPr>
          <a:xfrm>
            <a:off x="838200" y="365125"/>
            <a:ext cx="10515600" cy="363745"/>
          </a:xfrm>
        </p:spPr>
        <p:txBody>
          <a:bodyPr>
            <a:normAutofit fontScale="90000"/>
          </a:bodyPr>
          <a:lstStyle/>
          <a:p>
            <a:pPr algn="ctr"/>
            <a:r>
              <a:rPr lang="en-US" dirty="0"/>
              <a:t>Typical Risk Map </a:t>
            </a:r>
          </a:p>
        </p:txBody>
      </p:sp>
      <p:pic>
        <p:nvPicPr>
          <p:cNvPr id="5" name="Content Placeholder 4" descr="A screenshot of a cell phone&#10;&#10;Description generated with very high confidence">
            <a:extLst>
              <a:ext uri="{FF2B5EF4-FFF2-40B4-BE49-F238E27FC236}">
                <a16:creationId xmlns="" xmlns:a16="http://schemas.microsoft.com/office/drawing/2014/main" id="{57FB6CE3-DB83-4B82-BA34-36F1BC16AE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67618" y="984738"/>
            <a:ext cx="10186182" cy="4395934"/>
          </a:xfrm>
        </p:spPr>
      </p:pic>
      <p:sp>
        <p:nvSpPr>
          <p:cNvPr id="6" name="Rectangle 5">
            <a:extLst>
              <a:ext uri="{FF2B5EF4-FFF2-40B4-BE49-F238E27FC236}">
                <a16:creationId xmlns="" xmlns:a16="http://schemas.microsoft.com/office/drawing/2014/main" id="{204A66E6-37F6-4DFF-9AEE-D5175CDE9684}"/>
              </a:ext>
            </a:extLst>
          </p:cNvPr>
          <p:cNvSpPr/>
          <p:nvPr/>
        </p:nvSpPr>
        <p:spPr>
          <a:xfrm>
            <a:off x="1167619" y="5380672"/>
            <a:ext cx="9858190" cy="923330"/>
          </a:xfrm>
          <a:prstGeom prst="rect">
            <a:avLst/>
          </a:prstGeom>
        </p:spPr>
        <p:txBody>
          <a:bodyPr wrap="square">
            <a:spAutoFit/>
          </a:bodyPr>
          <a:lstStyle/>
          <a:p>
            <a:r>
              <a:rPr lang="en-US" dirty="0"/>
              <a:t>http://image.slidesharecdn.com/uciembafcdjuly2009boardgovernanceenterpriseriskmanagement-124814741935-phpapp02/95/uci-exec-mba-amp-forum-for-corp-directors-july-2009-board-governance-enterprise-risk-management-erm-22-728.jpg?cb=1248129564</a:t>
            </a:r>
          </a:p>
        </p:txBody>
      </p:sp>
    </p:spTree>
    <p:extLst>
      <p:ext uri="{BB962C8B-B14F-4D97-AF65-F5344CB8AC3E}">
        <p14:creationId xmlns:p14="http://schemas.microsoft.com/office/powerpoint/2010/main" val="3937819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a:hlinkClick r:id="" action="ppaction://media"/>
            <a:extLst>
              <a:ext uri="{FF2B5EF4-FFF2-40B4-BE49-F238E27FC236}">
                <a16:creationId xmlns="" xmlns:a16="http://schemas.microsoft.com/office/drawing/2014/main" id="{193FFA28-97CB-40E0-9565-3A45C98DD255}"/>
              </a:ext>
            </a:extLst>
          </p:cNvPr>
          <p:cNvPicPr>
            <a:picLocks noGrp="1" noRot="1" noChangeAspect="1"/>
          </p:cNvPicPr>
          <p:nvPr>
            <p:ph idx="1"/>
            <a:videoFile r:link="rId1"/>
          </p:nvPr>
        </p:nvPicPr>
        <p:blipFill>
          <a:blip r:embed="rId3"/>
          <a:stretch>
            <a:fillRect/>
          </a:stretch>
        </p:blipFill>
        <p:spPr>
          <a:xfrm>
            <a:off x="3140765" y="1333500"/>
            <a:ext cx="5009322" cy="3756991"/>
          </a:xfrm>
          <a:prstGeom prst="rect">
            <a:avLst/>
          </a:prstGeom>
        </p:spPr>
      </p:pic>
      <p:sp>
        <p:nvSpPr>
          <p:cNvPr id="5" name="TextBox 4">
            <a:extLst>
              <a:ext uri="{FF2B5EF4-FFF2-40B4-BE49-F238E27FC236}">
                <a16:creationId xmlns="" xmlns:a16="http://schemas.microsoft.com/office/drawing/2014/main" id="{D4E51213-1729-49B6-A896-DF3E50062F57}"/>
              </a:ext>
            </a:extLst>
          </p:cNvPr>
          <p:cNvSpPr txBox="1"/>
          <p:nvPr/>
        </p:nvSpPr>
        <p:spPr>
          <a:xfrm>
            <a:off x="980661" y="603226"/>
            <a:ext cx="8945217" cy="461665"/>
          </a:xfrm>
          <a:prstGeom prst="rect">
            <a:avLst/>
          </a:prstGeom>
          <a:noFill/>
        </p:spPr>
        <p:txBody>
          <a:bodyPr wrap="square" rtlCol="0">
            <a:spAutoFit/>
          </a:bodyPr>
          <a:lstStyle/>
          <a:p>
            <a:pPr algn="ctr"/>
            <a:r>
              <a:rPr lang="en-US" sz="2400" b="1" i="1" dirty="0"/>
              <a:t>What is Enterprise Risk Management?</a:t>
            </a:r>
          </a:p>
        </p:txBody>
      </p:sp>
      <p:sp>
        <p:nvSpPr>
          <p:cNvPr id="6" name="TextBox 5">
            <a:extLst>
              <a:ext uri="{FF2B5EF4-FFF2-40B4-BE49-F238E27FC236}">
                <a16:creationId xmlns="" xmlns:a16="http://schemas.microsoft.com/office/drawing/2014/main" id="{5C918961-9AA4-4424-A175-42442D386C57}"/>
              </a:ext>
            </a:extLst>
          </p:cNvPr>
          <p:cNvSpPr txBox="1"/>
          <p:nvPr/>
        </p:nvSpPr>
        <p:spPr>
          <a:xfrm>
            <a:off x="980661" y="5627709"/>
            <a:ext cx="9090991" cy="461665"/>
          </a:xfrm>
          <a:prstGeom prst="rect">
            <a:avLst/>
          </a:prstGeom>
          <a:noFill/>
        </p:spPr>
        <p:txBody>
          <a:bodyPr wrap="square" rtlCol="0">
            <a:spAutoFit/>
          </a:bodyPr>
          <a:lstStyle/>
          <a:p>
            <a:r>
              <a:rPr lang="en-US" sz="1200">
                <a:latin typeface="Times New Roman" panose="02020603050405020304" pitchFamily="18" charset="0"/>
                <a:cs typeface="Times New Roman" panose="02020603050405020304" pitchFamily="18" charset="0"/>
              </a:rPr>
              <a:t>https://www.bing.com/videos/search?q=Enterprise+Risk+Management&amp;&amp;view=detail&amp;mid=4953B62B396EF8BB4A584953B62B396EF8BB4A58&amp;FORM=VRDGAR</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2031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925ECB-0A8F-4972-A367-ADE06D6B024E}"/>
              </a:ext>
            </a:extLst>
          </p:cNvPr>
          <p:cNvSpPr>
            <a:spLocks noGrp="1"/>
          </p:cNvSpPr>
          <p:nvPr>
            <p:ph type="ctrTitle"/>
          </p:nvPr>
        </p:nvSpPr>
        <p:spPr>
          <a:xfrm>
            <a:off x="1524000" y="1122362"/>
            <a:ext cx="9144000" cy="3277359"/>
          </a:xfrm>
        </p:spPr>
        <p:txBody>
          <a:bodyPr/>
          <a:lstStyle/>
          <a:p>
            <a:r>
              <a:rPr lang="en-US" b="1" u="sng" dirty="0"/>
              <a:t>Chapter 3 – ERM at Mars, Incorporated</a:t>
            </a:r>
            <a:endParaRPr lang="en-US" dirty="0"/>
          </a:p>
        </p:txBody>
      </p:sp>
    </p:spTree>
    <p:extLst>
      <p:ext uri="{BB962C8B-B14F-4D97-AF65-F5344CB8AC3E}">
        <p14:creationId xmlns:p14="http://schemas.microsoft.com/office/powerpoint/2010/main" val="4067496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D9A9EB-D037-4039-BDC3-8D0FDDFE1E93}"/>
              </a:ext>
            </a:extLst>
          </p:cNvPr>
          <p:cNvSpPr>
            <a:spLocks noGrp="1"/>
          </p:cNvSpPr>
          <p:nvPr>
            <p:ph type="title"/>
          </p:nvPr>
        </p:nvSpPr>
        <p:spPr>
          <a:xfrm>
            <a:off x="838200" y="365126"/>
            <a:ext cx="10515600" cy="801066"/>
          </a:xfrm>
        </p:spPr>
        <p:txBody>
          <a:bodyPr/>
          <a:lstStyle/>
          <a:p>
            <a:pPr algn="ctr"/>
            <a:r>
              <a:rPr lang="en-US" dirty="0"/>
              <a:t>ERM integration at Mars, Inc.</a:t>
            </a:r>
          </a:p>
        </p:txBody>
      </p:sp>
      <p:sp>
        <p:nvSpPr>
          <p:cNvPr id="3" name="Content Placeholder 2">
            <a:extLst>
              <a:ext uri="{FF2B5EF4-FFF2-40B4-BE49-F238E27FC236}">
                <a16:creationId xmlns="" xmlns:a16="http://schemas.microsoft.com/office/drawing/2014/main" id="{3061544A-9D73-4407-8BEA-6C2325EB054B}"/>
              </a:ext>
            </a:extLst>
          </p:cNvPr>
          <p:cNvSpPr>
            <a:spLocks noGrp="1"/>
          </p:cNvSpPr>
          <p:nvPr>
            <p:ph idx="1"/>
          </p:nvPr>
        </p:nvSpPr>
        <p:spPr>
          <a:xfrm>
            <a:off x="838200" y="1166192"/>
            <a:ext cx="10515600" cy="5010771"/>
          </a:xfrm>
        </p:spPr>
        <p:txBody>
          <a:bodyPr>
            <a:normAutofit/>
          </a:bodyPr>
          <a:lstStyle/>
          <a:p>
            <a:pPr marL="0" indent="0">
              <a:buNone/>
            </a:pPr>
            <a:endParaRPr lang="en-US" dirty="0"/>
          </a:p>
          <a:p>
            <a:endParaRPr lang="en-US" dirty="0"/>
          </a:p>
        </p:txBody>
      </p:sp>
      <p:sp>
        <p:nvSpPr>
          <p:cNvPr id="4" name="AutoShape 2" descr="Image result for Mars inc"/>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Image result for Mars inc"/>
          <p:cNvSpPr>
            <a:spLocks noChangeAspect="1" noChangeArrowheads="1"/>
          </p:cNvSpPr>
          <p:nvPr/>
        </p:nvSpPr>
        <p:spPr bwMode="auto">
          <a:xfrm>
            <a:off x="3987800" y="2682875"/>
            <a:ext cx="2393950" cy="23939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Image result for Mars inc"/>
          <p:cNvSpPr>
            <a:spLocks noChangeAspect="1" noChangeArrowheads="1"/>
          </p:cNvSpPr>
          <p:nvPr/>
        </p:nvSpPr>
        <p:spPr bwMode="auto">
          <a:xfrm>
            <a:off x="273050" y="1682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953691"/>
            <a:ext cx="11918950" cy="5904309"/>
          </a:xfrm>
          <a:prstGeom prst="rect">
            <a:avLst/>
          </a:prstGeom>
        </p:spPr>
      </p:pic>
    </p:spTree>
    <p:extLst>
      <p:ext uri="{BB962C8B-B14F-4D97-AF65-F5344CB8AC3E}">
        <p14:creationId xmlns:p14="http://schemas.microsoft.com/office/powerpoint/2010/main" val="1148445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94D66A-5831-4210-A82C-71EC6F75B637}"/>
              </a:ext>
            </a:extLst>
          </p:cNvPr>
          <p:cNvSpPr>
            <a:spLocks noGrp="1"/>
          </p:cNvSpPr>
          <p:nvPr>
            <p:ph type="title"/>
          </p:nvPr>
        </p:nvSpPr>
        <p:spPr>
          <a:xfrm>
            <a:off x="838200" y="365125"/>
            <a:ext cx="10515600" cy="867327"/>
          </a:xfrm>
        </p:spPr>
        <p:txBody>
          <a:bodyPr>
            <a:normAutofit/>
          </a:bodyPr>
          <a:lstStyle/>
          <a:p>
            <a:r>
              <a:rPr lang="en-US" dirty="0"/>
              <a:t>ERM Success Factors Within Mars – </a:t>
            </a:r>
            <a:r>
              <a:rPr lang="en-US" dirty="0" err="1"/>
              <a:t>pg</a:t>
            </a:r>
            <a:r>
              <a:rPr lang="en-US" dirty="0"/>
              <a:t> 97</a:t>
            </a:r>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990600" y="1511300"/>
            <a:ext cx="9544050" cy="4757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6141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D9A9EB-D037-4039-BDC3-8D0FDDFE1E93}"/>
              </a:ext>
            </a:extLst>
          </p:cNvPr>
          <p:cNvSpPr>
            <a:spLocks noGrp="1"/>
          </p:cNvSpPr>
          <p:nvPr>
            <p:ph type="title"/>
          </p:nvPr>
        </p:nvSpPr>
        <p:spPr/>
        <p:txBody>
          <a:bodyPr/>
          <a:lstStyle/>
          <a:p>
            <a:pPr algn="ctr"/>
            <a:r>
              <a:rPr lang="en-US" dirty="0"/>
              <a:t>Risk Management Dashboard</a:t>
            </a:r>
          </a:p>
        </p:txBody>
      </p:sp>
      <p:pic>
        <p:nvPicPr>
          <p:cNvPr id="5" name="Content Placeholder 4" descr="A screenshot of a cell phone&#10;&#10;Description generated with very high confidence">
            <a:extLst>
              <a:ext uri="{FF2B5EF4-FFF2-40B4-BE49-F238E27FC236}">
                <a16:creationId xmlns="" xmlns:a16="http://schemas.microsoft.com/office/drawing/2014/main" id="{237FA543-4864-4FD9-9310-842221AAEEC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395265"/>
            <a:ext cx="10917702" cy="3824009"/>
          </a:xfrm>
        </p:spPr>
      </p:pic>
      <p:sp>
        <p:nvSpPr>
          <p:cNvPr id="6" name="Rectangle 5">
            <a:extLst>
              <a:ext uri="{FF2B5EF4-FFF2-40B4-BE49-F238E27FC236}">
                <a16:creationId xmlns="" xmlns:a16="http://schemas.microsoft.com/office/drawing/2014/main" id="{4A0AE65D-38E2-4416-8E66-3108611893BC}"/>
              </a:ext>
            </a:extLst>
          </p:cNvPr>
          <p:cNvSpPr/>
          <p:nvPr/>
        </p:nvSpPr>
        <p:spPr>
          <a:xfrm>
            <a:off x="838200" y="5569858"/>
            <a:ext cx="6096000" cy="923330"/>
          </a:xfrm>
          <a:prstGeom prst="rect">
            <a:avLst/>
          </a:prstGeom>
        </p:spPr>
        <p:txBody>
          <a:bodyPr>
            <a:spAutoFit/>
          </a:bodyPr>
          <a:lstStyle/>
          <a:p>
            <a:r>
              <a:rPr lang="en-US" dirty="0"/>
              <a:t>https://www.logicmanager.com/wp-content/uploads/2016/12/Risk-Dashboards-and-Reporting-1500x315.png</a:t>
            </a:r>
          </a:p>
        </p:txBody>
      </p:sp>
    </p:spTree>
    <p:extLst>
      <p:ext uri="{BB962C8B-B14F-4D97-AF65-F5344CB8AC3E}">
        <p14:creationId xmlns:p14="http://schemas.microsoft.com/office/powerpoint/2010/main" val="3696750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925ECB-0A8F-4972-A367-ADE06D6B024E}"/>
              </a:ext>
            </a:extLst>
          </p:cNvPr>
          <p:cNvSpPr>
            <a:spLocks noGrp="1"/>
          </p:cNvSpPr>
          <p:nvPr>
            <p:ph type="ctrTitle"/>
          </p:nvPr>
        </p:nvSpPr>
        <p:spPr>
          <a:xfrm>
            <a:off x="1524000" y="1122362"/>
            <a:ext cx="9144000" cy="3277359"/>
          </a:xfrm>
        </p:spPr>
        <p:txBody>
          <a:bodyPr/>
          <a:lstStyle/>
          <a:p>
            <a:r>
              <a:rPr lang="en-US" b="1" u="sng" dirty="0"/>
              <a:t>Chapter 24 – The Role of Var in Enterprise Risk Management</a:t>
            </a:r>
            <a:endParaRPr lang="en-US" dirty="0"/>
          </a:p>
        </p:txBody>
      </p:sp>
    </p:spTree>
    <p:extLst>
      <p:ext uri="{BB962C8B-B14F-4D97-AF65-F5344CB8AC3E}">
        <p14:creationId xmlns:p14="http://schemas.microsoft.com/office/powerpoint/2010/main" val="2884434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D9A9EB-D037-4039-BDC3-8D0FDDFE1E93}"/>
              </a:ext>
            </a:extLst>
          </p:cNvPr>
          <p:cNvSpPr>
            <a:spLocks noGrp="1"/>
          </p:cNvSpPr>
          <p:nvPr>
            <p:ph type="title"/>
          </p:nvPr>
        </p:nvSpPr>
        <p:spPr/>
        <p:txBody>
          <a:bodyPr/>
          <a:lstStyle/>
          <a:p>
            <a:r>
              <a:rPr lang="en-US" dirty="0"/>
              <a:t>Risk and Value – VaR Calculation</a:t>
            </a:r>
          </a:p>
        </p:txBody>
      </p:sp>
      <p:sp>
        <p:nvSpPr>
          <p:cNvPr id="3" name="Content Placeholder 2">
            <a:extLst>
              <a:ext uri="{FF2B5EF4-FFF2-40B4-BE49-F238E27FC236}">
                <a16:creationId xmlns="" xmlns:a16="http://schemas.microsoft.com/office/drawing/2014/main" id="{3061544A-9D73-4407-8BEA-6C2325EB054B}"/>
              </a:ext>
            </a:extLst>
          </p:cNvPr>
          <p:cNvSpPr>
            <a:spLocks noGrp="1"/>
          </p:cNvSpPr>
          <p:nvPr>
            <p:ph idx="1"/>
          </p:nvPr>
        </p:nvSpPr>
        <p:spPr/>
        <p:txBody>
          <a:bodyPr>
            <a:normAutofit/>
          </a:bodyPr>
          <a:lstStyle/>
          <a:p>
            <a:pPr marL="0" indent="0">
              <a:buNone/>
            </a:pPr>
            <a:endParaRPr lang="en-US" dirty="0"/>
          </a:p>
          <a:p>
            <a:endParaRPr lang="en-US" dirty="0"/>
          </a:p>
          <a:p>
            <a:endParaRPr lang="en-US" dirty="0"/>
          </a:p>
          <a:p>
            <a:endParaRPr lang="en-US" dirty="0"/>
          </a:p>
          <a:p>
            <a:endParaRPr lang="en-US" dirty="0"/>
          </a:p>
        </p:txBody>
      </p:sp>
      <p:pic>
        <p:nvPicPr>
          <p:cNvPr id="3074" name="Picture 2" descr="Image resul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90688"/>
            <a:ext cx="10344149" cy="5167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385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AC485E-FB10-49E8-98EF-00F9AF497183}"/>
              </a:ext>
            </a:extLst>
          </p:cNvPr>
          <p:cNvSpPr>
            <a:spLocks noGrp="1"/>
          </p:cNvSpPr>
          <p:nvPr>
            <p:ph type="title"/>
          </p:nvPr>
        </p:nvSpPr>
        <p:spPr/>
        <p:txBody>
          <a:bodyPr/>
          <a:lstStyle/>
          <a:p>
            <a:r>
              <a:rPr lang="en-US" dirty="0"/>
              <a:t>VaR Advantages/Disadvantages – </a:t>
            </a:r>
            <a:r>
              <a:rPr lang="en-US" dirty="0" err="1"/>
              <a:t>pg</a:t>
            </a:r>
            <a:r>
              <a:rPr lang="en-US" dirty="0"/>
              <a:t> 491</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0200" y="1885950"/>
            <a:ext cx="7391399" cy="3886200"/>
          </a:xfrm>
        </p:spPr>
      </p:pic>
    </p:spTree>
    <p:extLst>
      <p:ext uri="{BB962C8B-B14F-4D97-AF65-F5344CB8AC3E}">
        <p14:creationId xmlns:p14="http://schemas.microsoft.com/office/powerpoint/2010/main" val="70531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32E98B-6D22-43CD-9EBC-72B915AAB18E}"/>
              </a:ext>
            </a:extLst>
          </p:cNvPr>
          <p:cNvSpPr>
            <a:spLocks noGrp="1"/>
          </p:cNvSpPr>
          <p:nvPr>
            <p:ph type="title"/>
          </p:nvPr>
        </p:nvSpPr>
        <p:spPr>
          <a:xfrm>
            <a:off x="838200" y="365125"/>
            <a:ext cx="10515600" cy="830629"/>
          </a:xfrm>
        </p:spPr>
        <p:txBody>
          <a:bodyPr/>
          <a:lstStyle/>
          <a:p>
            <a:pPr algn="ctr"/>
            <a:r>
              <a:rPr lang="en-US" dirty="0"/>
              <a:t>VaR Analysis</a:t>
            </a:r>
          </a:p>
        </p:txBody>
      </p:sp>
      <p:pic>
        <p:nvPicPr>
          <p:cNvPr id="13" name="Content Placeholder 12" descr="A screenshot of a computer&#10;&#10;Description generated with very high confidence">
            <a:extLst>
              <a:ext uri="{FF2B5EF4-FFF2-40B4-BE49-F238E27FC236}">
                <a16:creationId xmlns="" xmlns:a16="http://schemas.microsoft.com/office/drawing/2014/main" id="{D319D4E9-9B9F-4564-BA5D-F9EDBFF9B6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3291" y="1335989"/>
            <a:ext cx="10245418" cy="4735444"/>
          </a:xfrm>
        </p:spPr>
      </p:pic>
      <p:sp>
        <p:nvSpPr>
          <p:cNvPr id="14" name="Rectangle 13">
            <a:extLst>
              <a:ext uri="{FF2B5EF4-FFF2-40B4-BE49-F238E27FC236}">
                <a16:creationId xmlns="" xmlns:a16="http://schemas.microsoft.com/office/drawing/2014/main" id="{9A0C091E-50F9-45EF-8508-DFF18E746747}"/>
              </a:ext>
            </a:extLst>
          </p:cNvPr>
          <p:cNvSpPr/>
          <p:nvPr/>
        </p:nvSpPr>
        <p:spPr>
          <a:xfrm>
            <a:off x="980049" y="6211669"/>
            <a:ext cx="6096000" cy="646331"/>
          </a:xfrm>
          <a:prstGeom prst="rect">
            <a:avLst/>
          </a:prstGeom>
        </p:spPr>
        <p:txBody>
          <a:bodyPr>
            <a:spAutoFit/>
          </a:bodyPr>
          <a:lstStyle/>
          <a:p>
            <a:r>
              <a:rPr lang="en-US" dirty="0"/>
              <a:t>http://www.financewebapps.com/uploads/5/4/2/2/54227365/7673309.jpg?1458983198</a:t>
            </a:r>
          </a:p>
        </p:txBody>
      </p:sp>
    </p:spTree>
    <p:extLst>
      <p:ext uri="{BB962C8B-B14F-4D97-AF65-F5344CB8AC3E}">
        <p14:creationId xmlns:p14="http://schemas.microsoft.com/office/powerpoint/2010/main" val="1597608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5" name="Content Placeholder 4"/>
          <p:cNvSpPr>
            <a:spLocks noGrp="1"/>
          </p:cNvSpPr>
          <p:nvPr>
            <p:ph idx="1"/>
          </p:nvPr>
        </p:nvSpPr>
        <p:spPr/>
        <p:txBody>
          <a:bodyPr/>
          <a:lstStyle/>
          <a:p>
            <a:pPr marL="0" lvl="0" indent="0" eaLnBrk="0" fontAlgn="base" hangingPunct="0">
              <a:lnSpc>
                <a:spcPct val="100000"/>
              </a:lnSpc>
              <a:spcBef>
                <a:spcPct val="0"/>
              </a:spcBef>
              <a:spcAft>
                <a:spcPct val="0"/>
              </a:spcAft>
              <a:buNone/>
            </a:pPr>
            <a:endParaRPr lang="en-US" altLang="en-US" sz="1800"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pPr>
            <a:r>
              <a:rPr lang="en-US" altLang="en-US" dirty="0">
                <a:latin typeface="Calibri" panose="020F0502020204030204" pitchFamily="34" charset="0"/>
                <a:ea typeface="Calibri" panose="020F0502020204030204" pitchFamily="34" charset="0"/>
                <a:cs typeface="Times New Roman" panose="02020603050405020304" pitchFamily="18" charset="0"/>
              </a:rPr>
              <a:t>John R.S. Fraser, B. J. (2015). </a:t>
            </a:r>
            <a:r>
              <a:rPr lang="en-US" altLang="en-US" i="1" dirty="0">
                <a:latin typeface="Calibri" panose="020F0502020204030204" pitchFamily="34" charset="0"/>
                <a:ea typeface="Calibri" panose="020F0502020204030204" pitchFamily="34" charset="0"/>
                <a:cs typeface="Times New Roman" panose="02020603050405020304" pitchFamily="18" charset="0"/>
              </a:rPr>
              <a:t>Implementing Enterprise </a:t>
            </a:r>
            <a:r>
              <a:rPr lang="en-US" altLang="en-US" i="1">
                <a:latin typeface="Calibri" panose="020F0502020204030204" pitchFamily="34" charset="0"/>
                <a:ea typeface="Calibri" panose="020F0502020204030204" pitchFamily="34" charset="0"/>
                <a:cs typeface="Times New Roman" panose="02020603050405020304" pitchFamily="18" charset="0"/>
              </a:rPr>
              <a:t>Risk </a:t>
            </a:r>
            <a:r>
              <a:rPr lang="en-US" altLang="en-US" i="1" smtClean="0">
                <a:latin typeface="Calibri" panose="020F0502020204030204" pitchFamily="34" charset="0"/>
                <a:ea typeface="Calibri" panose="020F0502020204030204" pitchFamily="34" charset="0"/>
                <a:cs typeface="Times New Roman" panose="02020603050405020304" pitchFamily="18" charset="0"/>
              </a:rPr>
              <a:t>	Management</a:t>
            </a:r>
            <a:r>
              <a:rPr lang="en-US" altLang="en-US" i="1">
                <a:latin typeface="Calibri" panose="020F0502020204030204" pitchFamily="34" charset="0"/>
                <a:ea typeface="Calibri" panose="020F0502020204030204" pitchFamily="34" charset="0"/>
                <a:cs typeface="Times New Roman" panose="02020603050405020304" pitchFamily="18" charset="0"/>
              </a:rPr>
              <a:t>.</a:t>
            </a:r>
            <a:r>
              <a:rPr lang="en-US" altLang="en-US">
                <a:latin typeface="Calibri" panose="020F0502020204030204" pitchFamily="34" charset="0"/>
                <a:ea typeface="Calibri" panose="020F0502020204030204" pitchFamily="34" charset="0"/>
                <a:cs typeface="Times New Roman" panose="02020603050405020304" pitchFamily="18" charset="0"/>
              </a:rPr>
              <a:t> </a:t>
            </a:r>
            <a:r>
              <a:rPr lang="en-US" altLang="en-US" dirty="0" smtClean="0">
                <a:latin typeface="Calibri" panose="020F0502020204030204" pitchFamily="34" charset="0"/>
                <a:ea typeface="Calibri" panose="020F0502020204030204" pitchFamily="34" charset="0"/>
                <a:cs typeface="Times New Roman" panose="02020603050405020304" pitchFamily="18" charset="0"/>
              </a:rPr>
              <a:t>New </a:t>
            </a:r>
            <a:r>
              <a:rPr lang="en-US" altLang="en-US" dirty="0">
                <a:latin typeface="Calibri" panose="020F0502020204030204" pitchFamily="34" charset="0"/>
                <a:ea typeface="Calibri" panose="020F0502020204030204" pitchFamily="34" charset="0"/>
                <a:cs typeface="Times New Roman" panose="02020603050405020304" pitchFamily="18" charset="0"/>
              </a:rPr>
              <a:t>Jersey: Wiley &amp; Son, Inc.,</a:t>
            </a:r>
            <a:endParaRPr lang="en-US" altLang="en-US" dirty="0"/>
          </a:p>
        </p:txBody>
      </p:sp>
    </p:spTree>
    <p:extLst>
      <p:ext uri="{BB962C8B-B14F-4D97-AF65-F5344CB8AC3E}">
        <p14:creationId xmlns:p14="http://schemas.microsoft.com/office/powerpoint/2010/main" val="38746931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2218</TotalTime>
  <Words>870</Words>
  <Application>Microsoft Office PowerPoint</Application>
  <PresentationFormat>Widescreen</PresentationFormat>
  <Paragraphs>66</Paragraphs>
  <Slides>14</Slides>
  <Notes>5</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Times New Roman</vt:lpstr>
      <vt:lpstr>Office Theme</vt:lpstr>
      <vt:lpstr>Chapter 4 – Value and Risk</vt:lpstr>
      <vt:lpstr>Module 1  Value and Risk and VaR</vt:lpstr>
      <vt:lpstr>Statoil – An ERM Success</vt:lpstr>
      <vt:lpstr>Typical Risk Map </vt:lpstr>
      <vt:lpstr>PowerPoint Presentation</vt:lpstr>
      <vt:lpstr>Chapter 3 – ERM at Mars, Incorporated</vt:lpstr>
      <vt:lpstr>ERM integration at Mars, Inc.</vt:lpstr>
      <vt:lpstr>ERM Success Factors Within Mars – pg 97</vt:lpstr>
      <vt:lpstr>Risk Management Dashboard</vt:lpstr>
      <vt:lpstr>Chapter 24 – The Role of Var in Enterprise Risk Management</vt:lpstr>
      <vt:lpstr>Risk and Value – VaR Calculation</vt:lpstr>
      <vt:lpstr>VaR Advantages/Disadvantages – pg 491</vt:lpstr>
      <vt:lpstr>VaR Analysis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 – ERM at Mars, Incorporated</dc:title>
  <dc:creator>rina</dc:creator>
  <cp:lastModifiedBy>Jay Almousa</cp:lastModifiedBy>
  <cp:revision>28</cp:revision>
  <dcterms:created xsi:type="dcterms:W3CDTF">2017-10-28T11:00:57Z</dcterms:created>
  <dcterms:modified xsi:type="dcterms:W3CDTF">2019-06-27T22:04:02Z</dcterms:modified>
</cp:coreProperties>
</file>